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533" r:id="rId6"/>
    <p:sldId id="531" r:id="rId7"/>
    <p:sldId id="267" r:id="rId8"/>
    <p:sldId id="268" r:id="rId9"/>
    <p:sldId id="272" r:id="rId10"/>
    <p:sldId id="524" r:id="rId11"/>
    <p:sldId id="527" r:id="rId12"/>
    <p:sldId id="289" r:id="rId13"/>
    <p:sldId id="523" r:id="rId14"/>
    <p:sldId id="537" r:id="rId15"/>
    <p:sldId id="535" r:id="rId16"/>
    <p:sldId id="538" r:id="rId17"/>
    <p:sldId id="530" r:id="rId18"/>
    <p:sldId id="269" r:id="rId19"/>
    <p:sldId id="270" r:id="rId20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9"/>
    <p:restoredTop sz="94694"/>
  </p:normalViewPr>
  <p:slideViewPr>
    <p:cSldViewPr snapToGrid="0">
      <p:cViewPr varScale="1">
        <p:scale>
          <a:sx n="121" d="100"/>
          <a:sy n="121" d="100"/>
        </p:scale>
        <p:origin x="8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0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a filter help with measurement noise? Verify transfer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5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controlsbml.readthedocs.io/en/latest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control.readthedocs.io/en/0.9.3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q0imsn84ShAe9PBOFnoIr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_O4kI0uIyYE5mu0bzP6wmEVm24TEOd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BIOEN 438 / BIOEN 538 </a:t>
            </a:r>
            <a:br>
              <a:rPr lang="en-US" sz="3200" b="1" dirty="0"/>
            </a:br>
            <a:r>
              <a:rPr lang="en-US" sz="3200" b="1" i="1" dirty="0"/>
              <a:t>Biomedical Control Systems Engineering</a:t>
            </a: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 (Part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Herbert M Sauro (Part 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January 5, 2026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Department of </a:t>
            </a: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6C88-9C49-EB1B-EE93-6861D5C9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F2ADB-E2AE-ABC1-9D5A-955C810C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566" y="1371599"/>
            <a:ext cx="8229600" cy="1854199"/>
          </a:xfrm>
        </p:spPr>
        <p:txBody>
          <a:bodyPr/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a time series</a:t>
            </a:r>
          </a:p>
          <a:p>
            <a:pPr marL="508000" lvl="1" indent="0">
              <a:buNone/>
            </a:pPr>
            <a:endParaRPr lang="en-US" b="0" dirty="0"/>
          </a:p>
          <a:p>
            <a:r>
              <a:rPr lang="en-US" dirty="0"/>
              <a:t>System</a:t>
            </a:r>
          </a:p>
          <a:p>
            <a:pPr lvl="1"/>
            <a:r>
              <a:rPr lang="en-US" dirty="0"/>
              <a:t>Transforms one signal(s) into another signal(s)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74924-D723-C629-6A0A-0BD73CB53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AB0D5C-5520-2511-29F0-252F1D6F57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421549"/>
                  </p:ext>
                </p:extLst>
              </p:nvPr>
            </p:nvGraphicFramePr>
            <p:xfrm>
              <a:off x="1114099" y="419494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y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109E7B77-C11D-256C-4E73-010AFA80D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243076"/>
                  </p:ext>
                </p:extLst>
              </p:nvPr>
            </p:nvGraphicFramePr>
            <p:xfrm>
              <a:off x="6222121" y="4126189"/>
              <a:ext cx="1229710" cy="1991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5083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104082" b="-2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4082" b="-29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B2A04B-E80A-7D73-95CA-644A1AEDB3D0}"/>
              </a:ext>
            </a:extLst>
          </p:cNvPr>
          <p:cNvSpPr>
            <a:spLocks noChangeAspect="1"/>
          </p:cNvSpPr>
          <p:nvPr/>
        </p:nvSpPr>
        <p:spPr>
          <a:xfrm>
            <a:off x="2854969" y="4804569"/>
            <a:ext cx="2831128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/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BD4563-A161-2F03-6AB9-6B54B713A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353" y="4968155"/>
                <a:ext cx="2556597" cy="307777"/>
              </a:xfrm>
              <a:prstGeom prst="rect">
                <a:avLst/>
              </a:prstGeom>
              <a:blipFill>
                <a:blip r:embed="rId5"/>
                <a:stretch>
                  <a:fillRect l="-1478" r="-24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5F07-FF62-0BD1-1B94-B1513A3C6A38}"/>
              </a:ext>
            </a:extLst>
          </p:cNvPr>
          <p:cNvCxnSpPr>
            <a:cxnSpLocks/>
          </p:cNvCxnSpPr>
          <p:nvPr/>
        </p:nvCxnSpPr>
        <p:spPr>
          <a:xfrm>
            <a:off x="2343809" y="5116802"/>
            <a:ext cx="511160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2885B-3C49-BD11-A23F-5542ED6239E8}"/>
              </a:ext>
            </a:extLst>
          </p:cNvPr>
          <p:cNvCxnSpPr>
            <a:cxnSpLocks/>
          </p:cNvCxnSpPr>
          <p:nvPr/>
        </p:nvCxnSpPr>
        <p:spPr>
          <a:xfrm flipV="1">
            <a:off x="5686097" y="5119210"/>
            <a:ext cx="53602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5752671"/>
                  </p:ext>
                </p:extLst>
              </p:nvPr>
            </p:nvGraphicFramePr>
            <p:xfrm>
              <a:off x="4461634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5">
                <a:extLst>
                  <a:ext uri="{FF2B5EF4-FFF2-40B4-BE49-F238E27FC236}">
                    <a16:creationId xmlns:a16="http://schemas.microsoft.com/office/drawing/2014/main" id="{7E0EA260-4F78-8D68-0246-942B78816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5752671"/>
                  </p:ext>
                </p:extLst>
              </p:nvPr>
            </p:nvGraphicFramePr>
            <p:xfrm>
              <a:off x="4461634" y="1309863"/>
              <a:ext cx="122971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4855">
                      <a:extLst>
                        <a:ext uri="{9D8B030D-6E8A-4147-A177-3AD203B41FA5}">
                          <a16:colId xmlns:a16="http://schemas.microsoft.com/office/drawing/2014/main" val="2589370719"/>
                        </a:ext>
                      </a:extLst>
                    </a:gridCol>
                    <a:gridCol w="614855">
                      <a:extLst>
                        <a:ext uri="{9D8B030D-6E8A-4147-A177-3AD203B41FA5}">
                          <a16:colId xmlns:a16="http://schemas.microsoft.com/office/drawing/2014/main" val="2371693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41" t="-3448" r="-104082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041" t="-3448" r="-4082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96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390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407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633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87926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5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BA1D-12E3-9671-40BD-272D4239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System (OLS)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C6A7-FBA2-5CF9-85EF-13D9222D3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3011215"/>
          </a:xfrm>
        </p:spPr>
        <p:txBody>
          <a:bodyPr/>
          <a:lstStyle/>
          <a:p>
            <a:r>
              <a:rPr lang="en-US" dirty="0"/>
              <a:t>A system/process we are given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measured outputs </a:t>
            </a:r>
            <a:r>
              <a:rPr lang="en-US" dirty="0"/>
              <a:t>we want to control</a:t>
            </a:r>
          </a:p>
          <a:p>
            <a:pPr lvl="2"/>
            <a:r>
              <a:rPr lang="en-US" dirty="0"/>
              <a:t>Ex: blood glucose</a:t>
            </a:r>
          </a:p>
          <a:p>
            <a:pPr lvl="1"/>
            <a:r>
              <a:rPr lang="en-US" dirty="0"/>
              <a:t>Has </a:t>
            </a:r>
            <a:r>
              <a:rPr lang="en-US" b="1" dirty="0"/>
              <a:t>control inputs </a:t>
            </a:r>
            <a:r>
              <a:rPr lang="en-US" dirty="0"/>
              <a:t>that influence the measured output</a:t>
            </a:r>
          </a:p>
          <a:p>
            <a:pPr lvl="2"/>
            <a:r>
              <a:rPr lang="en-US" dirty="0"/>
              <a:t>Ex: insulin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4ABC-60C9-D9EE-5978-CC59B8ECB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34C9F-1BC7-AE16-884E-4455E447F5D8}"/>
              </a:ext>
            </a:extLst>
          </p:cNvPr>
          <p:cNvSpPr>
            <a:spLocks noChangeAspect="1"/>
          </p:cNvSpPr>
          <p:nvPr/>
        </p:nvSpPr>
        <p:spPr>
          <a:xfrm>
            <a:off x="2874058" y="4851452"/>
            <a:ext cx="643565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604269-0A40-69AB-2FA6-233120255160}"/>
              </a:ext>
            </a:extLst>
          </p:cNvPr>
          <p:cNvCxnSpPr>
            <a:cxnSpLocks/>
          </p:cNvCxnSpPr>
          <p:nvPr/>
        </p:nvCxnSpPr>
        <p:spPr>
          <a:xfrm>
            <a:off x="3531390" y="5126269"/>
            <a:ext cx="597699" cy="711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42256-5762-9DF4-501C-0CC6EBE90E6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5131" y="5168927"/>
            <a:ext cx="708927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3FA32-9E4D-B7B1-6E36-CC19397C38DA}"/>
              </a:ext>
            </a:extLst>
          </p:cNvPr>
          <p:cNvSpPr txBox="1"/>
          <p:nvPr/>
        </p:nvSpPr>
        <p:spPr>
          <a:xfrm>
            <a:off x="1230459" y="480581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 </a:t>
            </a:r>
            <a:r>
              <a:rPr lang="en-US" i="1" dirty="0"/>
              <a:t>u(t)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D0F5-3CCD-7813-A725-607A6122D12B}"/>
              </a:ext>
            </a:extLst>
          </p:cNvPr>
          <p:cNvSpPr txBox="1"/>
          <p:nvPr/>
        </p:nvSpPr>
        <p:spPr>
          <a:xfrm>
            <a:off x="3716156" y="4784798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output </a:t>
            </a:r>
            <a:r>
              <a:rPr lang="en-US" i="1" dirty="0"/>
              <a:t>y(t)</a:t>
            </a:r>
          </a:p>
        </p:txBody>
      </p:sp>
    </p:spTree>
    <p:extLst>
      <p:ext uri="{BB962C8B-B14F-4D97-AF65-F5344CB8AC3E}">
        <p14:creationId xmlns:p14="http://schemas.microsoft.com/office/powerpoint/2010/main" val="7800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11BA-8C43-DB43-9A58-7F630C6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System (CLS)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E0FF1-290E-6F42-9F42-6FFE9B727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2C5CD7-5EF7-0149-A160-721F4F8BF5A1}"/>
              </a:ext>
            </a:extLst>
          </p:cNvPr>
          <p:cNvSpPr>
            <a:spLocks noChangeAspect="1"/>
          </p:cNvSpPr>
          <p:nvPr/>
        </p:nvSpPr>
        <p:spPr>
          <a:xfrm>
            <a:off x="4324487" y="1903892"/>
            <a:ext cx="505612" cy="634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B85FA6-F565-A342-9B83-C988EFF897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08157" y="2216589"/>
            <a:ext cx="1069336" cy="10038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83C526-95FD-DD48-8D64-79DF32A3018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75842" y="2221373"/>
            <a:ext cx="503675" cy="4155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/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𝑶𝑳𝑺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D8735E-9031-3E41-B1B0-4871396B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764" y="2077988"/>
                <a:ext cx="71205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17F19C0A-4E6F-334D-BD24-1FC484764B18}"/>
              </a:ext>
            </a:extLst>
          </p:cNvPr>
          <p:cNvSpPr>
            <a:spLocks noChangeAspect="1"/>
          </p:cNvSpPr>
          <p:nvPr/>
        </p:nvSpPr>
        <p:spPr>
          <a:xfrm>
            <a:off x="1886266" y="1914401"/>
            <a:ext cx="1121891" cy="63495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7EBF1-5C9C-C245-A586-537F9E82050B}"/>
              </a:ext>
            </a:extLst>
          </p:cNvPr>
          <p:cNvCxnSpPr>
            <a:cxnSpLocks/>
          </p:cNvCxnSpPr>
          <p:nvPr/>
        </p:nvCxnSpPr>
        <p:spPr>
          <a:xfrm flipV="1">
            <a:off x="530655" y="2229973"/>
            <a:ext cx="644896" cy="3806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932C7D-E4B3-5D47-A8D0-A906B69494C0}"/>
              </a:ext>
            </a:extLst>
          </p:cNvPr>
          <p:cNvSpPr/>
          <p:nvPr/>
        </p:nvSpPr>
        <p:spPr>
          <a:xfrm>
            <a:off x="1194765" y="208095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809476-AEC6-624A-8C82-8DFB0AE7A83E}"/>
              </a:ext>
            </a:extLst>
          </p:cNvPr>
          <p:cNvCxnSpPr>
            <a:cxnSpLocks/>
          </p:cNvCxnSpPr>
          <p:nvPr/>
        </p:nvCxnSpPr>
        <p:spPr>
          <a:xfrm>
            <a:off x="1496606" y="2227691"/>
            <a:ext cx="389660" cy="0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/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686EE9-AD7B-D74A-85C7-2924607B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6" y="2558637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/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0CC0A4-47F0-7849-B0ED-5689BEABB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42" y="1792306"/>
                <a:ext cx="545662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/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0E298F7-77E1-7343-9570-9854F41AA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03" y="1751442"/>
                <a:ext cx="550472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/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CE1576F-6AE3-594D-9BE2-58B9AB0EB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49" y="1859206"/>
                <a:ext cx="716478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/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2E63ED-93E9-E543-AE7E-ECFC6DD5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58" y="1862408"/>
                <a:ext cx="716478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663E4834-183D-824E-BFDF-4BEF73BB9D53}"/>
              </a:ext>
            </a:extLst>
          </p:cNvPr>
          <p:cNvSpPr/>
          <p:nvPr/>
        </p:nvSpPr>
        <p:spPr>
          <a:xfrm>
            <a:off x="5579517" y="2070446"/>
            <a:ext cx="301841" cy="301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D7142B-DF18-474D-A65D-D0A0FA353A05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881358" y="2217204"/>
            <a:ext cx="866283" cy="4162"/>
          </a:xfrm>
          <a:prstGeom prst="straightConnector1">
            <a:avLst/>
          </a:prstGeom>
          <a:ln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20150CC-EEFB-1346-9D45-02D18A784683}"/>
              </a:ext>
            </a:extLst>
          </p:cNvPr>
          <p:cNvCxnSpPr>
            <a:cxnSpLocks/>
            <a:stCxn id="58" idx="4"/>
            <a:endCxn id="47" idx="4"/>
          </p:cNvCxnSpPr>
          <p:nvPr/>
        </p:nvCxnSpPr>
        <p:spPr>
          <a:xfrm rot="5400000">
            <a:off x="3532807" y="185165"/>
            <a:ext cx="10510" cy="4384752"/>
          </a:xfrm>
          <a:prstGeom prst="bentConnector3">
            <a:avLst>
              <a:gd name="adj1" fmla="val 5175167"/>
            </a:avLst>
          </a:prstGeom>
          <a:ln w="19050">
            <a:tailEnd type="triangle" w="lg" len="lg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5400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reference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control error</a:t>
                </a:r>
              </a:p>
              <a:p>
                <a:r>
                  <a:rPr lang="en-US" sz="2400" i="1" dirty="0"/>
                  <a:t>u(t): </a:t>
                </a:r>
                <a:r>
                  <a:rPr lang="en-US" sz="2400" dirty="0"/>
                  <a:t>control input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measured output</a:t>
                </a:r>
              </a:p>
              <a:p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B1B42CF-51D4-794F-631B-9D28E05C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58" y="3396952"/>
                <a:ext cx="4355553" cy="3126829"/>
              </a:xfrm>
              <a:prstGeom prst="rect">
                <a:avLst/>
              </a:prstGeom>
              <a:blipFill>
                <a:blip r:embed="rId11"/>
                <a:stretch>
                  <a:fillRect l="-2029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915CA75-DCDD-5876-379A-7EA9B42197B3}"/>
              </a:ext>
            </a:extLst>
          </p:cNvPr>
          <p:cNvSpPr txBox="1">
            <a:spLocks/>
          </p:cNvSpPr>
          <p:nvPr/>
        </p:nvSpPr>
        <p:spPr>
          <a:xfrm>
            <a:off x="4559354" y="3410116"/>
            <a:ext cx="4355553" cy="1614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/>
            <a:r>
              <a:rPr lang="en-US" sz="2400" b="1" dirty="0"/>
              <a:t>Systems</a:t>
            </a:r>
          </a:p>
          <a:p>
            <a:r>
              <a:rPr lang="en-US" sz="2400" dirty="0"/>
              <a:t>Open loop system (OLS)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Compensation (C)</a:t>
            </a:r>
          </a:p>
          <a:p>
            <a:pPr marL="25400"/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DEBE1-21E6-0398-BCCC-CEAF489CEC3D}"/>
              </a:ext>
            </a:extLst>
          </p:cNvPr>
          <p:cNvSpPr>
            <a:spLocks noChangeAspect="1"/>
          </p:cNvSpPr>
          <p:nvPr/>
        </p:nvSpPr>
        <p:spPr>
          <a:xfrm>
            <a:off x="4077493" y="1909152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37BB5-3A78-2E89-CA12-3AE0FE4B3A25}"/>
              </a:ext>
            </a:extLst>
          </p:cNvPr>
          <p:cNvSpPr>
            <a:spLocks noChangeAspect="1"/>
          </p:cNvSpPr>
          <p:nvPr/>
        </p:nvSpPr>
        <p:spPr>
          <a:xfrm>
            <a:off x="4839494" y="1903898"/>
            <a:ext cx="236348" cy="63494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255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B5A3-5C58-806F-89A0-839D7F0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60976-5660-1F2F-BEC1-9DAFE3CB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3BC-3E31-6656-7133-B77622B4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ADDD-5C56-E843-6B1D-30963A63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82814"/>
            <a:ext cx="8229600" cy="1560786"/>
          </a:xfrm>
        </p:spPr>
        <p:txBody>
          <a:bodyPr/>
          <a:lstStyle/>
          <a:p>
            <a:r>
              <a:rPr lang="en-US" sz="2000" dirty="0"/>
              <a:t>Stable: bounded input produces a bounded output (BIBO)</a:t>
            </a:r>
          </a:p>
          <a:p>
            <a:r>
              <a:rPr lang="en-US" sz="2000" dirty="0"/>
              <a:t>Final value is within tolerance</a:t>
            </a:r>
          </a:p>
          <a:p>
            <a:r>
              <a:rPr lang="en-US" sz="2000" dirty="0"/>
              <a:t>Short settling time</a:t>
            </a:r>
          </a:p>
          <a:p>
            <a:r>
              <a:rPr lang="en-US" sz="2000" dirty="0"/>
              <a:t>Minimum or now oscillations or overshoot/undershoot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8E8A5-30BA-0970-0955-5840CA419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Settling Time and Overshoot">
            <a:extLst>
              <a:ext uri="{FF2B5EF4-FFF2-40B4-BE49-F238E27FC236}">
                <a16:creationId xmlns:a16="http://schemas.microsoft.com/office/drawing/2014/main" id="{BA42B42D-AD13-F0FC-4072-34BCC117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1125347"/>
            <a:ext cx="5634860" cy="29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329E-91A6-D607-6E41-501F4C69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 &amp; Control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9F819-8BFF-60F4-4294-CA9423D56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What is the open loop system?</a:t>
            </a:r>
          </a:p>
          <a:p>
            <a:r>
              <a:rPr lang="en-US" sz="2800" dirty="0"/>
              <a:t>What is the output (</a:t>
            </a:r>
            <a:r>
              <a:rPr lang="en-US" sz="2800" b="1" dirty="0"/>
              <a:t>measured output</a:t>
            </a:r>
            <a:r>
              <a:rPr lang="en-US" sz="2800" dirty="0"/>
              <a:t>) you want to control?</a:t>
            </a:r>
          </a:p>
          <a:p>
            <a:r>
              <a:rPr lang="en-US" sz="2800" dirty="0"/>
              <a:t>Requirements for effective control.</a:t>
            </a:r>
          </a:p>
          <a:p>
            <a:pPr marL="939800" lvl="1" indent="-457200"/>
            <a:r>
              <a:rPr lang="en-US" sz="2400" dirty="0"/>
              <a:t>How accurately must the controller track the objective (</a:t>
            </a:r>
            <a:r>
              <a:rPr lang="en-US" sz="2400" b="1" dirty="0"/>
              <a:t>bias</a:t>
            </a:r>
            <a:r>
              <a:rPr lang="en-US" sz="2400" dirty="0"/>
              <a:t>)?</a:t>
            </a:r>
          </a:p>
          <a:p>
            <a:pPr marL="939800" lvl="1" indent="-457200"/>
            <a:r>
              <a:rPr lang="en-US" sz="2400" dirty="0"/>
              <a:t>How quickly must the controller adjust after a disruption (</a:t>
            </a:r>
            <a:r>
              <a:rPr lang="en-US" sz="2400" b="1" dirty="0"/>
              <a:t>settling time</a:t>
            </a:r>
            <a:r>
              <a:rPr lang="en-US" sz="2400" dirty="0"/>
              <a:t>)?</a:t>
            </a:r>
          </a:p>
          <a:p>
            <a:pPr marL="939800" lvl="1" indent="-457200"/>
            <a:r>
              <a:rPr lang="en-US" sz="2400" dirty="0"/>
              <a:t>Tolerance of oscillations, overshoot, undershoot?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32237-FD3A-4ACB-EEDA-A218791C4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2A-E538-8945-A7FE-2E44CF0A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Control Engineering of Biological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04253-CC00-22B8-103C-61B217217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12883"/>
            <a:ext cx="8229600" cy="4030717"/>
          </a:xfrm>
        </p:spPr>
        <p:txBody>
          <a:bodyPr/>
          <a:lstStyle/>
          <a:p>
            <a:r>
              <a:rPr lang="en-US" dirty="0"/>
              <a:t>Homeostasis is </a:t>
            </a:r>
            <a:r>
              <a:rPr lang="en-US" i="1" dirty="0"/>
              <a:t>not</a:t>
            </a:r>
            <a:r>
              <a:rPr lang="en-US" dirty="0"/>
              <a:t> our friend.</a:t>
            </a:r>
          </a:p>
          <a:p>
            <a:pPr lvl="1"/>
            <a:r>
              <a:rPr lang="en-US" dirty="0"/>
              <a:t>Can be difficult to find an input that affects the output</a:t>
            </a:r>
          </a:p>
          <a:p>
            <a:r>
              <a:rPr lang="en-US" dirty="0"/>
              <a:t>Complex activation and inhibition makes it difficult to know the direction of effects</a:t>
            </a:r>
          </a:p>
          <a:p>
            <a:r>
              <a:rPr lang="en-US" dirty="0"/>
              <a:t>Difficult to accurately model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167AE-DA54-ED5A-CE80-E633ADF5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 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74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systems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7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 system concepts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Controller design (</a:t>
            </a:r>
            <a:r>
              <a:rPr lang="en-US" dirty="0" err="1"/>
              <a:t>Colab</a:t>
            </a:r>
            <a:r>
              <a:rPr lang="en-US" dirty="0"/>
              <a:t> Notebook)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 &amp; Bioengineering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 focus: Modeling biological systems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Mathematical techniques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Software tools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245957" y="3733084"/>
            <a:ext cx="859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 outputs such as bacterial density, hand motion, insulin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A8EBA-BF1C-95F1-B60B-76100EFD7941}"/>
              </a:ext>
            </a:extLst>
          </p:cNvPr>
          <p:cNvSpPr txBox="1"/>
          <p:nvPr/>
        </p:nvSpPr>
        <p:spPr>
          <a:xfrm>
            <a:off x="245956" y="4250507"/>
            <a:ext cx="699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 bounded inputs produce bounded 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D28AB-7A9F-85D7-092A-7D2FFF0E2CDA}"/>
              </a:ext>
            </a:extLst>
          </p:cNvPr>
          <p:cNvSpPr txBox="1"/>
          <p:nvPr/>
        </p:nvSpPr>
        <p:spPr>
          <a:xfrm>
            <a:off x="245956" y="4767930"/>
            <a:ext cx="8729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Satisfy other requirements such as short settling times and no oscillations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40B1-1F30-2F7E-4F1D-84CB85F4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BFE9F-37D3-77E5-0001-CDA081A3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9" y="444063"/>
            <a:ext cx="6152641" cy="47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F16E9-68E3-846D-AEE9-048083A4F3BB}"/>
              </a:ext>
            </a:extLst>
          </p:cNvPr>
          <p:cNvSpPr txBox="1"/>
          <p:nvPr/>
        </p:nvSpPr>
        <p:spPr>
          <a:xfrm>
            <a:off x="1471447" y="5339255"/>
            <a:ext cx="64925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-apple-system"/>
              </a:rPr>
              <a:t>Control theory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is a branch of applied mathematics that deals with the design of control policies for actuated dynamical systems. Control engineering is a cross-discipline field which applies control theory to a wide range of systems such as industrial plants, aerospace, robotics and more.</a:t>
            </a:r>
          </a:p>
          <a:p>
            <a:r>
              <a:rPr lang="en-US" sz="1600" dirty="0">
                <a:solidFill>
                  <a:srgbClr val="24292F"/>
                </a:solidFill>
                <a:latin typeface="-apple-system"/>
                <a:hlinkClick r:id="rId3"/>
              </a:rPr>
              <a:t>Brian Douglas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BA5F-A59A-5574-8474-8DF928B1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D91A5-B64A-CE6C-5B51-FCC21074D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b="1" dirty="0"/>
              <a:t>Part 1: Control Engineering Fundamentals</a:t>
            </a:r>
          </a:p>
          <a:p>
            <a:r>
              <a:rPr lang="en-US" dirty="0"/>
              <a:t>Control concepts and objectives</a:t>
            </a:r>
          </a:p>
          <a:p>
            <a:r>
              <a:rPr lang="en-US" dirty="0"/>
              <a:t>Controllability analysis</a:t>
            </a:r>
          </a:p>
          <a:p>
            <a:r>
              <a:rPr lang="en-US" dirty="0"/>
              <a:t>LTI theory &amp; system identification</a:t>
            </a:r>
          </a:p>
          <a:p>
            <a:r>
              <a:rPr lang="en-US" dirty="0"/>
              <a:t>Design &amp; evaluation</a:t>
            </a:r>
          </a:p>
          <a:p>
            <a:pPr marL="25400" indent="0">
              <a:buNone/>
            </a:pPr>
            <a:r>
              <a:rPr lang="en-US" b="1" dirty="0"/>
              <a:t>Part 2: Control Design for Chemical Systems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53990-B034-3E98-C4E5-6EA716AC0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 Grading: 50% of Course Grade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(3 assignments): 5 pts per HW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35 pts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</a:p>
          <a:p>
            <a:pPr marL="342900" indent="-342900"/>
            <a:r>
              <a:rPr lang="en-US" dirty="0"/>
              <a:t>538 students: paper review (10 pts)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Create your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will use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 dirty="0"/>
              <a:t>for in-class presentation and student </a:t>
            </a:r>
            <a:r>
              <a:rPr lang="en-US" dirty="0" err="1"/>
              <a:t>homeworks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55624</TotalTime>
  <Words>861</Words>
  <Application>Microsoft Macintosh PowerPoint</Application>
  <PresentationFormat>On-screen Show (4:3)</PresentationFormat>
  <Paragraphs>179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Calibri</vt:lpstr>
      <vt:lpstr>-apple-system</vt:lpstr>
      <vt:lpstr>Office Theme</vt:lpstr>
      <vt:lpstr>BIOEN 438 / BIOEN 538  Biomedical Control Systems Engineering Lecture 1: Course Introduction  </vt:lpstr>
      <vt:lpstr>Agenda</vt:lpstr>
      <vt:lpstr>Part 1 Instructor</vt:lpstr>
      <vt:lpstr>Why Control Engineering?</vt:lpstr>
      <vt:lpstr>PowerPoint Presentation</vt:lpstr>
      <vt:lpstr>Structure of the Course</vt:lpstr>
      <vt:lpstr>Part 1 Grading: 50% of Course Grade</vt:lpstr>
      <vt:lpstr>Submitting Homework</vt:lpstr>
      <vt:lpstr>Getting Google Colaboratory (Colab)</vt:lpstr>
      <vt:lpstr>Signals &amp; Systems</vt:lpstr>
      <vt:lpstr>Open Loop System (OLS)</vt:lpstr>
      <vt:lpstr>An Example: mTOR Signaling</vt:lpstr>
      <vt:lpstr>Closed Loop System (CLS)</vt:lpstr>
      <vt:lpstr>Control Design Exercise</vt:lpstr>
      <vt:lpstr>Control Objectives</vt:lpstr>
      <vt:lpstr>System Description &amp; Control Objectives</vt:lpstr>
      <vt:lpstr>Challenges in Control Engineering of Biological Systems</vt:lpstr>
      <vt:lpstr>Resources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213</cp:revision>
  <dcterms:created xsi:type="dcterms:W3CDTF">2008-11-04T22:35:39Z</dcterms:created>
  <dcterms:modified xsi:type="dcterms:W3CDTF">2026-01-05T21:53:18Z</dcterms:modified>
</cp:coreProperties>
</file>